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95" d="100"/>
          <a:sy n="95" d="100"/>
        </p:scale>
        <p:origin x="698" y="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stat.columbia.edu/~gelman/research/published/nuts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1901.pdf" TargetMode="External"/><Relationship Id="rId2" Type="http://schemas.openxmlformats.org/officeDocument/2006/relationships/hyperlink" Target="https://arxiv.org/abs/1701.024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ogozhnikov.github.io/2016/12/19/markov_chain_monte_carlo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vehtari.github.io/rhat_ess/rhat_ess.html#references" TargetMode="External"/><Relationship Id="rId2" Type="http://schemas.openxmlformats.org/officeDocument/2006/relationships/hyperlink" Target="https://arviz-devs.github.io/arviz/inde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3.08008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al_Mines_Act_191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abamitachakraborty/coal-mine-disastersuk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Bayes MCMC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10/27/2022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Since Markov transition process depends only on the current state a Markov process is </a:t>
                </a:r>
                <a:r>
                  <a:rPr b="1" dirty="0"/>
                  <a:t>memoryless</a:t>
                </a:r>
              </a:p>
              <a:p>
                <a:pPr lvl="0"/>
                <a:r>
                  <a:rPr dirty="0"/>
                  <a:t>We can express the sequence of a Markov transition processes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The Markov process is </a:t>
                </a:r>
                <a:r>
                  <a:rPr b="1" dirty="0"/>
                  <a:t>memoryless</a:t>
                </a:r>
              </a:p>
              <a:p>
                <a:pPr lvl="1"/>
                <a:r>
                  <a:rPr dirty="0"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dirty="0"/>
              </a:p>
              <a:p>
                <a:pPr lvl="1"/>
                <a:r>
                  <a:rPr dirty="0"/>
                  <a:t>No dependency on any previous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For system with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𝑁</m:t>
                </m:r>
              </m:oMath>
            </a14:m>
            <a:r>
              <a:t> possible states we can write the </a:t>
            </a:r>
            <a:r>
              <a:rPr b="1"/>
              <a:t>transition probability matrix</a:t>
            </a:r>
            <a:r>
              <a:t>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𝛱</m:t>
                </m:r>
              </m:oMath>
            </a14:m>
            <a:r>
              <a:t>:</a:t>
            </a:r>
          </a:p>
          <a:p>
            <a:pPr marL="0" lvl="0" indent="0"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/>
                  <a:t>. The transition matrix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Some key points to notice</a:t>
                </a:r>
              </a:p>
              <a:p>
                <a:pPr lvl="1"/>
                <a:r>
                  <a:rPr dirty="0"/>
                  <a:t>The probabilities of transition from a state is given in a column</a:t>
                </a:r>
              </a:p>
              <a:p>
                <a:pPr lvl="1"/>
                <a:r>
                  <a:rPr dirty="0"/>
                  <a:t>The probabilities in each column must add </a:t>
                </a:r>
                <a:r>
                  <a:t>to 1.0</a:t>
                </a:r>
                <a:endParaRPr dirty="0"/>
              </a:p>
              <a:p>
                <a:pPr lvl="1"/>
                <a:r>
                  <a:rPr dirty="0"/>
                  <a:t>The probabilities of a transition to the same state are along the diagonal of the matrix</a:t>
                </a:r>
              </a:p>
              <a:p>
                <a:pPr lvl="0"/>
                <a:r>
                  <a:rPr dirty="0"/>
                  <a:t>Some transitions not possible have a probability of 0.0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dirty="0"/>
                  <a:t>; cannot transition from state 2 to 1</a:t>
                </a:r>
              </a:p>
              <a:p>
                <a:pPr lvl="1"/>
                <a:r>
                  <a:rPr dirty="0"/>
                  <a:t>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dirty="0"/>
                  <a:t>; cannot remain in state 3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t>Let’s apply a probability matrix to a set of possible states</a:t>
                </a:r>
              </a:p>
              <a:p>
                <a:pPr lvl="0"/>
                <a:r>
                  <a:t>The </a:t>
                </a:r>
                <a:r>
                  <a:rPr b="1"/>
                  <a:t>state vector</a:t>
                </a:r>
                <a:r>
                  <a:t> represents being in the first state at time step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/>
                <a:endParaRPr/>
              </a:p>
              <a:p>
                <a:pPr lvl="0"/>
                <a:r>
                  <a:t>After a state transition, we compute the probability of being in each of the three possible states at the next time step,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𝑡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257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t>The foregoing is a single step of a Markov process</a:t>
            </a:r>
          </a:p>
          <a:p>
            <a:pPr lvl="0"/>
            <a:r>
              <a:t>What happens when there is a series of transitions?</a:t>
            </a:r>
          </a:p>
          <a:p>
            <a:pPr lvl="0"/>
            <a:r>
              <a:t>A sequence of such transitions is known as a </a:t>
            </a:r>
            <a:r>
              <a:rPr b="1"/>
              <a:t>Markov chain</a:t>
            </a:r>
          </a:p>
          <a:p>
            <a:pPr lvl="0"/>
            <a:r>
              <a:t>There are two classes of Markov Chains</a:t>
            </a:r>
          </a:p>
          <a:p>
            <a:pPr lvl="0"/>
            <a:r>
              <a:rPr b="1"/>
              <a:t>Episodic Markov chains</a:t>
            </a:r>
            <a:r>
              <a:t> have a </a:t>
            </a:r>
            <a:r>
              <a:rPr b="1"/>
              <a:t>terminal state</a:t>
            </a:r>
          </a:p>
          <a:p>
            <a:pPr lvl="1"/>
            <a:r>
              <a:t>The terminal state can only transition to itself</a:t>
            </a:r>
            <a:br/>
            <a:endParaRPr/>
          </a:p>
          <a:p>
            <a:pPr lvl="1"/>
            <a:r>
              <a:t>Once the system is in the terminal state, we say that the episode has ended</a:t>
            </a:r>
            <a:br/>
            <a:endParaRPr/>
          </a:p>
          <a:p>
            <a:pPr lvl="1"/>
            <a:r>
              <a:t>Episodic processes are not of direct interest here</a:t>
            </a:r>
          </a:p>
          <a:p>
            <a:pPr lvl="0"/>
            <a:r>
              <a:rPr b="1"/>
              <a:t>Continuous Markov chains</a:t>
            </a:r>
            <a:r>
              <a:t> have no terminal state</a:t>
            </a:r>
          </a:p>
          <a:p>
            <a:pPr lvl="1"/>
            <a:r>
              <a:t>Continue indefinitely, at least in principle</a:t>
            </a:r>
            <a:br/>
            <a:endParaRPr/>
          </a:p>
          <a:p>
            <a:pPr lvl="1"/>
            <a:r>
              <a:t>Continuous Markov chains sample probability distribution</a:t>
            </a:r>
            <a:br/>
            <a:endParaRPr/>
          </a:p>
          <a:p>
            <a:pPr lvl="1"/>
            <a:r>
              <a:t>Are ideal for estimating Bayesian posterior distributions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t>Markov chain comprises a number of state transitions</a:t>
                </a:r>
              </a:p>
              <a:p>
                <a:pPr lvl="0"/>
                <a:r>
                  <a:t>Chain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state transitions,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/>
              </a:p>
              <a:p>
                <a:pPr lvl="0"/>
                <a:r>
                  <a:t>Each transition has the probabilities given by the state transition matrix,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/>
              </a:p>
              <a:p>
                <a:pPr lvl="0"/>
                <a:r>
                  <a:t>To estimate the probabilities of being in the states we use a special case known as a </a:t>
                </a:r>
                <a:r>
                  <a:rPr b="1"/>
                  <a:t>stationary Markov chain</a:t>
                </a:r>
              </a:p>
              <a:p>
                <a:pPr lvl="1"/>
                <a:r>
                  <a:t>We will skip the technical mathematical details here</a:t>
                </a:r>
                <a:br/>
                <a:endParaRPr/>
              </a:p>
              <a:p>
                <a:pPr lvl="1"/>
                <a:r>
                  <a:t>Over a large number of time steps the number of times the states are visited is proportional to the state probabilities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Start with initial state,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acc>
                      <m:accPr>
                        <m:chr m:val="⃗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for a continuous Markov chain: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𝛱</m:t>
                  </m:r>
                  <m:r>
                    <a:rPr>
                      <a:latin typeface="Cambria Math" panose="02040503050406030204" pitchFamily="18" charset="0"/>
                    </a:rPr>
                    <m:t> </m:t>
                  </m:r>
                  <m:r>
                    <a:rPr>
                      <a:latin typeface="Cambria Math" panose="02040503050406030204" pitchFamily="18" charset="0"/>
                    </a:rPr>
                    <m:t>𝛱</m:t>
                  </m:r>
                  <m:r>
                    <a:rPr>
                      <a:latin typeface="Cambria Math" panose="02040503050406030204" pitchFamily="18" charset="0"/>
                    </a:rPr>
                    <m:t> </m:t>
                  </m:r>
                  <m:r>
                    <a:rPr>
                      <a:latin typeface="Cambria Math" panose="02040503050406030204" pitchFamily="18" charset="0"/>
                    </a:rPr>
                    <m:t>𝛱</m:t>
                  </m:r>
                  <m:r>
                    <a:rPr>
                      <a:latin typeface="Cambria Math" panose="02040503050406030204" pitchFamily="18" charset="0"/>
                    </a:rPr>
                    <m:t> …</m:t>
                  </m:r>
                  <m:r>
                    <a:rPr>
                      <a:latin typeface="Cambria Math" panose="02040503050406030204" pitchFamily="18" charset="0"/>
                    </a:rPr>
                    <m:t>𝛱</m:t>
                  </m:r>
                  <m:r>
                    <a:rPr>
                      <a:latin typeface="Cambria Math" panose="02040503050406030204" pitchFamily="18" charset="0"/>
                    </a:rPr>
                    <m:t> 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⃗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𝛱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 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⃗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limLow>
                    <m:limLow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limUpp>
                        <m:limUp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lim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lim>
                      </m:limUpp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→∞</m:t>
                      </m:r>
                    </m:lim>
                  </m:limLow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acc>
                        <m:accPr>
                          <m:chr m:val="⃗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e>
                  </m:d>
                </m:oMath>
              </m:oMathPara>
            </a14:m>
            <a:endParaRPr/>
          </a:p>
          <a:p>
            <a:pPr lvl="0"/>
            <a:r>
              <a:t>We can find the probabilities of the states without knowing the values of the transition matrix,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𝛱</m:t>
                </m:r>
              </m:oMath>
            </a14:m>
            <a:r>
              <a:t>!</a:t>
            </a:r>
          </a:p>
          <a:p>
            <a:pPr lvl="0"/>
            <a:r>
              <a:t>As long as we can repeatedly sample the stochastic Markov process, we can estimate the state probabilities</a:t>
            </a:r>
          </a:p>
          <a:p>
            <a:pPr lvl="0"/>
            <a:r>
              <a:t>This is the key to Markov Chain Monte Carlo sampling!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t>The first MCMC sampling algorithm developed is the </a:t>
                </a:r>
                <a:r>
                  <a:rPr b="1"/>
                  <a:t>Metropolis-Hastings (M-H) algorithm</a:t>
                </a:r>
                <a:r>
                  <a:t>; often referred to as Metropolis algorithm or the M-H algorithm.</a:t>
                </a:r>
              </a:p>
              <a:p>
                <a:pPr lvl="0"/>
                <a:r>
                  <a:t>The M-H algorithm uses the following steps to estimate the posterior density: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Pick a starting point in the parameter space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Choose a nearby point in parameter space randomly from a </a:t>
                </a:r>
                <a:r>
                  <a:rPr b="1"/>
                  <a:t>sampling distribution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Evaluate the posterior at this point</a:t>
                </a:r>
              </a:p>
              <a:p>
                <a:pPr lvl="1"/>
                <a:r>
                  <a:t>Product of the likelihood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r>
                  <a:t> and prior,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𝑝𝑎𝑟𝑎𝑚𝑒𝑡𝑒𝑟𝑠</m:t>
                        </m:r>
                      </m:e>
                    </m:d>
                  </m:oMath>
                </a14:m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Use the following </a:t>
                </a:r>
                <a:r>
                  <a:rPr b="1"/>
                  <a:t>decision rule to accept or reject</a:t>
                </a:r>
                <a:r>
                  <a:t> the new sample:</a:t>
                </a:r>
              </a:p>
              <a:p>
                <a:pPr marL="342900" lvl="0" indent="-342900">
                  <a:buAutoNum type="arabicPeriod"/>
                </a:pPr>
                <a:r>
                  <a:t>If the sample is accepted, compute the posterior density at the new sample point</a:t>
                </a:r>
              </a:p>
              <a:p>
                <a:pPr marL="342900" lvl="0" indent="-342900">
                  <a:buAutoNum type="arabicPeriod"/>
                </a:pPr>
                <a:r>
                  <a:t>Repeat steps, 2, 3, 4 and 5, many times,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975" r="-444" b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uses the following </a:t>
            </a:r>
            <a:r>
              <a:rPr b="1"/>
              <a:t>decision rule to accept or reject</a:t>
            </a:r>
            <a:r>
              <a:t> the new sample:</a:t>
            </a:r>
          </a:p>
          <a:p>
            <a:pPr lvl="0"/>
            <a:r>
              <a:t>If the likelihood,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𝑝𝑎𝑟𝑎𝑚𝑒𝑡𝑒𝑟𝑠</m:t>
                    </m:r>
                  </m:e>
                </m:d>
              </m:oMath>
            </a14:m>
            <a:r>
              <a:t>, of the new point is greater than the current point, accept new point</a:t>
            </a:r>
          </a:p>
          <a:p>
            <a:pPr lvl="0"/>
            <a:r>
              <a:t>If the likelihood of the new point is less than the current point, accept with probability according to the ratio: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𝐴𝑐𝑐𝑒𝑝𝑡𝑎𝑛𝑐𝑒</m:t>
                  </m:r>
                  <m:r>
                    <a:rPr>
                      <a:latin typeface="Cambria Math" panose="02040503050406030204" pitchFamily="18" charset="0"/>
                    </a:rPr>
                    <m:t> </m:t>
                  </m:r>
                  <m:r>
                    <a:rPr>
                      <a:latin typeface="Cambria Math" panose="02040503050406030204" pitchFamily="18" charset="0"/>
                    </a:rPr>
                    <m:t>𝑝𝑟𝑜𝑏𝑎𝑏𝑖𝑙𝑖𝑡𝑦</m:t>
                  </m:r>
                  <m:r>
                    <a:rPr>
                      <a:latin typeface="Cambria Math" panose="02040503050406030204" pitchFamily="18" charset="0"/>
                    </a:rPr>
                    <m:t> =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𝑝𝑟𝑒𝑣𝑖𝑜𝑢𝑠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i="1"/>
              <a:t>Eventually</a:t>
            </a:r>
            <a:r>
              <a:t>, the M-H algorithms converges to the posterior distribution</a:t>
            </a:r>
          </a:p>
          <a:p>
            <a:pPr lvl="0"/>
            <a:r>
              <a:t>M-H random sampling algorithm is far more </a:t>
            </a:r>
            <a:r>
              <a:rPr b="1"/>
              <a:t>sample efficient</a:t>
            </a:r>
            <a:r>
              <a:t> than naive grid sampling</a:t>
            </a:r>
          </a:p>
          <a:p>
            <a:pPr lvl="0"/>
            <a:r>
              <a:t>Consider that the M-H algorithm probabilistically samples the parameter space</a:t>
            </a:r>
          </a:p>
          <a:p>
            <a:pPr lvl="1"/>
            <a:r>
              <a:t>Preferentially sample high density areas</a:t>
            </a:r>
            <a:br/>
            <a:endParaRPr/>
          </a:p>
          <a:p>
            <a:pPr lvl="1"/>
            <a:r>
              <a:t>Not every point on a grid</a:t>
            </a:r>
          </a:p>
          <a:p>
            <a:pPr lvl="0"/>
            <a:r>
              <a:t>Important properties of the Metropolis-Hastings MCMC algorithm include:</a:t>
            </a:r>
          </a:p>
          <a:p>
            <a:pPr lvl="1"/>
            <a:r>
              <a:t>The M-H algorithm is </a:t>
            </a:r>
            <a:r>
              <a:rPr b="1"/>
              <a:t>guaranteed to eventually converge</a:t>
            </a:r>
            <a:r>
              <a:t> to the underlying distribution, but convergence can be quite slow</a:t>
            </a:r>
            <a:br/>
            <a:endParaRPr/>
          </a:p>
          <a:p>
            <a:pPr lvl="1"/>
            <a:r>
              <a:t>High </a:t>
            </a:r>
            <a:r>
              <a:rPr b="1"/>
              <a:t>serial correlation</a:t>
            </a:r>
            <a:r>
              <a:t> from one sample to the next in chain gives slow convergence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Bayes MCMC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2018, 2019, 2020, 2021, 2022,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t>Poor convergence arises from low </a:t>
                </a:r>
                <a:r>
                  <a:rPr b="1"/>
                  <a:t>sample efficiency</a:t>
                </a:r>
              </a:p>
              <a:p>
                <a:pPr lvl="0"/>
                <a:r>
                  <a:t>Algorithm must be ‘tuned’ to ensure sample efficiency</a:t>
                </a:r>
              </a:p>
              <a:p>
                <a:pPr lvl="0"/>
                <a:r>
                  <a:t>Tuning finds a good dispersion parameter value for the state sampling distribution</a:t>
                </a:r>
              </a:p>
              <a:p>
                <a:pPr lvl="0"/>
                <a:r>
                  <a:t>Dispersion parameter determines the size of the jumps the algorithm makes</a:t>
                </a:r>
              </a:p>
              <a:p>
                <a:pPr lvl="0"/>
                <a:r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 is too small, the chain only slowly searches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 is too big, chain has are large jumps which slows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 b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try a simple example, find an estimate of the posterior density of a bivariate Normal distribution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𝜇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𝐶𝑜𝑣𝑎𝑟𝑖𝑎𝑛𝑐𝑒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1,.6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.6,1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</p:txBody>
      </p:sp>
      <p:pic>
        <p:nvPicPr>
          <p:cNvPr id="4" name="Picture 1" descr="../images/BivariateNormalSampl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193800"/>
            <a:ext cx="2921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Random samples from a bivariate Normal distribution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And, the marginal distributions of the variables</a:t>
            </a:r>
          </a:p>
        </p:txBody>
      </p:sp>
      <p:pic>
        <p:nvPicPr>
          <p:cNvPr id="4" name="Picture 1" descr="../images/BivariateNormalMargin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Marginal distributions of bivariate Normal samples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Now, we are ready to sample these data using the M-H MCMC algorithm</a:t>
            </a:r>
          </a:p>
          <a:p>
            <a:pPr marL="0" lvl="0" indent="0">
              <a:buNone/>
            </a:pPr>
            <a:r>
              <a:t>The algorithm is</a:t>
            </a:r>
          </a:p>
          <a:p>
            <a:pPr marL="342900" lvl="0" indent="-342900">
              <a:buAutoNum type="arabicPeriod"/>
            </a:pPr>
            <a:r>
              <a:t>Compute the bi-variate Normal distribution likelihood</a:t>
            </a:r>
          </a:p>
          <a:p>
            <a:pPr marL="342900" lvl="0" indent="-342900">
              <a:buAutoNum type="arabicPeriod"/>
            </a:pPr>
            <a:r>
              <a:t>Initialize the chain</a:t>
            </a:r>
          </a:p>
          <a:p>
            <a:pPr marL="342900" lvl="0" indent="-342900">
              <a:buAutoNum type="arabicPeriod"/>
            </a:pPr>
            <a:r>
              <a:t>Initialize some hyperparameters statistics</a:t>
            </a:r>
          </a:p>
          <a:p>
            <a:pPr marL="342900" lvl="0" indent="-342900">
              <a:buAutoNum type="arabicPeriod"/>
            </a:pPr>
            <a:r>
              <a:t>Sample the likelihood of the data using the M-H algorithm.</a:t>
            </a:r>
          </a:p>
        </p:txBody>
      </p:sp>
      <p:pic>
        <p:nvPicPr>
          <p:cNvPr id="4" name="Picture 1" descr="../images/MCMC_Samples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MCMC samples from bivariate Normal distribution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Plot the first 500 samples</a:t>
            </a:r>
          </a:p>
        </p:txBody>
      </p:sp>
      <p:pic>
        <p:nvPicPr>
          <p:cNvPr id="4" name="Picture 1" descr="../images/MCMC_500Samples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193800"/>
            <a:ext cx="2921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Notice the long ‘tail’ on the sampled distribution from the </a:t>
            </a:r>
            <a:r>
              <a:rPr b="1"/>
              <a:t>burn-in period</a:t>
            </a:r>
            <a: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Marginal distributions of the MCMC samples, less first 500</a:t>
            </a:r>
          </a:p>
        </p:txBody>
      </p:sp>
      <p:pic>
        <p:nvPicPr>
          <p:cNvPr id="4" name="Picture 1" descr="../images/MCMC_MarginalBivariateNorm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First 500 MCMC samples from bivariate Normal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marginals are similar to the original distribution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Convergence and sampling efficiency of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How can we understand the onvergence properties of the M-H MCMC sampler</a:t>
                </a:r>
              </a:p>
              <a:p>
                <a:pPr lvl="0"/>
                <a:r>
                  <a:t>MCMC sampling generally convergences to the underlying distribution, but can be slow</a:t>
                </a:r>
              </a:p>
              <a:p>
                <a:pPr lvl="0"/>
                <a:r>
                  <a:t>In some pathological cases, convergence may not occur at all</a:t>
                </a:r>
              </a:p>
              <a:p>
                <a:pPr lvl="0"/>
                <a:r>
                  <a:t>The </a:t>
                </a:r>
                <a:r>
                  <a:rPr b="1"/>
                  <a:t>acceptance rate</a:t>
                </a:r>
                <a:r>
                  <a:t> and </a:t>
                </a:r>
                <a:r>
                  <a:rPr b="1"/>
                  <a:t>rejection rate</a:t>
                </a:r>
                <a:r>
                  <a:t> are key convergence statistics for the M-H algorithm</a:t>
                </a:r>
              </a:p>
              <a:p>
                <a:pPr lvl="1"/>
                <a:r>
                  <a:t>Low acceptnce or high rejection rate are signs of poor convergence</a:t>
                </a:r>
                <a:br/>
                <a:endParaRPr/>
              </a:p>
              <a:p>
                <a:pPr lvl="1"/>
                <a:r>
                  <a:t>Too few rejections, indicate that the algorithm is not exploring the parameter space sufficiently</a:t>
                </a:r>
                <a:br/>
                <a:endParaRPr/>
              </a:p>
              <a:p>
                <a:pPr lvl="1"/>
                <a:r>
                  <a:t>Trade-off between these statistics is controlled by the dispersion of the sampling distribution</a:t>
                </a:r>
                <a:br/>
                <a:endParaRPr/>
              </a:p>
              <a:p>
                <a:pPr lvl="1"/>
                <a:r>
                  <a:t>Unfortunately, there are few useful rules of thumb one can use</a:t>
                </a:r>
              </a:p>
              <a:p>
                <a:pPr marL="0" lvl="0" indent="0">
                  <a:buNone/>
                </a:pPr>
                <a:r>
                  <a:t>For our example these statistics are fairly good: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𝐴𝑐𝑐𝑒𝑝𝑡𝑎𝑛𝑐𝑒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𝑅𝑒𝑗𝑒𝑐𝑡𝑖𝑜𝑛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=0.19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Trace</a:t>
            </a:r>
            <a:r>
              <a:t> plot of the samples displays the sample value of the parameter with sample number</a:t>
            </a:r>
          </a:p>
        </p:txBody>
      </p:sp>
      <p:pic>
        <p:nvPicPr>
          <p:cNvPr id="4" name="Picture 1" descr="../images/MH_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Trace plots for two variables from the M-H algorithm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traces show sampling around the highest density values of the parameters, indicating good convergence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An autocorrelation plot shows how a sample value is related to the previous samples</a:t>
            </a:r>
          </a:p>
          <a:p>
            <a:pPr lvl="0"/>
            <a:r>
              <a:t>The autocorrelation of the Markov chain sampling</a:t>
            </a:r>
          </a:p>
        </p:txBody>
      </p:sp>
      <p:pic>
        <p:nvPicPr>
          <p:cNvPr id="3" name="Picture 1" descr="../images/MH_Autocor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Autocorrelation of Markov chain for the two parameters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 - Notice that the autocorrelation dies off fairly quickly with lag</a:t>
            </a:r>
          </a:p>
          <a:p>
            <a:pPr lvl="0"/>
            <a:r>
              <a:t>Low auto correlation indicates good sampling efficiency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Bayesian analysis is a contrast to frequentist methods</a:t>
            </a:r>
          </a:p>
          <a:p>
            <a:pPr lvl="0"/>
            <a:r>
              <a:rPr dirty="0"/>
              <a:t>The objective of Bayesian analysis is to compute a </a:t>
            </a:r>
            <a:r>
              <a:rPr b="1" dirty="0"/>
              <a:t>posterior distribution</a:t>
            </a:r>
            <a:endParaRPr dirty="0"/>
          </a:p>
          <a:p>
            <a:pPr lvl="0"/>
            <a:r>
              <a:rPr dirty="0"/>
              <a:t>Contrasts with frequentist statistics with objective to compute a </a:t>
            </a:r>
            <a:r>
              <a:rPr b="1" dirty="0"/>
              <a:t>point estimate</a:t>
            </a:r>
            <a:r>
              <a:rPr dirty="0"/>
              <a:t> and </a:t>
            </a:r>
            <a:r>
              <a:rPr b="1" dirty="0"/>
              <a:t>confidence interval</a:t>
            </a:r>
            <a:r>
              <a:rPr dirty="0"/>
              <a:t> from a sample</a:t>
            </a:r>
          </a:p>
          <a:p>
            <a:pPr lvl="0"/>
            <a:r>
              <a:rPr dirty="0"/>
              <a:t>Bayesian models allow expressing </a:t>
            </a:r>
            <a:r>
              <a:rPr b="1" dirty="0"/>
              <a:t>prior information</a:t>
            </a:r>
            <a:r>
              <a:rPr dirty="0"/>
              <a:t> as a </a:t>
            </a:r>
            <a:r>
              <a:rPr b="1" dirty="0"/>
              <a:t>prior distribution</a:t>
            </a:r>
          </a:p>
          <a:p>
            <a:pPr lvl="0"/>
            <a:r>
              <a:rPr dirty="0"/>
              <a:t>The posterior distribution is said to quantify our current </a:t>
            </a:r>
            <a:r>
              <a:rPr b="1" dirty="0"/>
              <a:t>belief</a:t>
            </a:r>
          </a:p>
          <a:p>
            <a:pPr lvl="1"/>
            <a:r>
              <a:rPr dirty="0"/>
              <a:t>Belief </a:t>
            </a:r>
            <a:r>
              <a:rPr lang="en-US" dirty="0"/>
              <a:t>is expressed by a </a:t>
            </a:r>
            <a:r>
              <a:rPr b="1" dirty="0"/>
              <a:t>posterior distribution</a:t>
            </a:r>
          </a:p>
          <a:p>
            <a:pPr lvl="1"/>
            <a:r>
              <a:rPr dirty="0"/>
              <a:t>We update beliefs based on additional data or evidence</a:t>
            </a:r>
          </a:p>
          <a:p>
            <a:pPr lvl="1"/>
            <a:r>
              <a:rPr dirty="0"/>
              <a:t>A critical difference with frequentist models which must be computed from a complete sample</a:t>
            </a:r>
          </a:p>
          <a:p>
            <a:pPr lvl="0"/>
            <a:r>
              <a:rPr dirty="0"/>
              <a:t>Inference </a:t>
            </a:r>
            <a:r>
              <a:rPr lang="en-US" dirty="0"/>
              <a:t>is </a:t>
            </a:r>
            <a:r>
              <a:rPr dirty="0"/>
              <a:t>performed on the posterior distribution by finding the maximum a </a:t>
            </a:r>
            <a:r>
              <a:rPr dirty="0" err="1"/>
              <a:t>postiori</a:t>
            </a:r>
            <a:r>
              <a:rPr dirty="0"/>
              <a:t> (MAP) value and a credible interval</a:t>
            </a:r>
          </a:p>
          <a:p>
            <a:pPr lvl="0"/>
            <a:r>
              <a:rPr dirty="0"/>
              <a:t>Predictions are made by simulating from the posterior distribution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of MCMC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t>We can relate sampling efficiency to the autocorrelation of the samples</a:t>
                </a:r>
              </a:p>
              <a:p>
                <a:pPr lvl="0"/>
                <a:r>
                  <a:t>Intuitively, uncorrelated samples provide maximum information on the distribution sampled</a:t>
                </a:r>
              </a:p>
              <a:p>
                <a:pPr lvl="1"/>
                <a:r>
                  <a:t>With significant autocorrelation, the new information gathered per-sample is reduced</a:t>
                </a:r>
              </a:p>
              <a:p>
                <a:pPr lvl="0"/>
                <a:r>
                  <a:rPr b="1"/>
                  <a:t>Effective sample size or ESS</a:t>
                </a:r>
                <a:r>
                  <a:t>.is the ratio between the number of samples adjusted for the autocorrelation and the hypothetical number of uncorrelated samples, 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  <m:r>
                            <a:rPr>
                              <a:latin typeface="Cambria Math" panose="02040503050406030204" pitchFamily="18" charset="0"/>
                            </a:rPr>
                            <m:t>𝐶𝐹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  <a:p>
                <a:pPr lvl="0"/>
                <a:r>
                  <a:t>ESS close to N indicates low autocorrelation and high sample efficiency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t>A number of other powerful MCMC sampling algorithms have been developed</a:t>
            </a:r>
          </a:p>
          <a:p>
            <a:pPr lvl="0"/>
            <a:r>
              <a:t>The M-H can suffer from slow convergence for several reasons</a:t>
            </a:r>
          </a:p>
          <a:p>
            <a:pPr lvl="1"/>
            <a:r>
              <a:t>Generally has fairly high serial correlation and low ESS</a:t>
            </a:r>
            <a:br/>
            <a:endParaRPr/>
          </a:p>
          <a:p>
            <a:pPr lvl="1"/>
            <a:r>
              <a:t>Must ‘tune’ the state selection probability distribution</a:t>
            </a:r>
          </a:p>
          <a:p>
            <a:pPr lvl="0"/>
            <a:r>
              <a:t>As a result of these limitations, other MCMC sampling methods have been proposed in a quest to improve sample efficiency including:</a:t>
            </a:r>
          </a:p>
          <a:p>
            <a:pPr lvl="1"/>
            <a:r>
              <a:t>Gibbs sampling</a:t>
            </a:r>
            <a:br/>
            <a:endParaRPr/>
          </a:p>
          <a:p>
            <a:pPr lvl="1"/>
            <a:r>
              <a:t>No U turn sampling (NUTS)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t>Gibbs sampler is an improved MCMC sampler which speeds convergence</a:t>
            </a:r>
          </a:p>
          <a:p>
            <a:pPr lvl="0"/>
            <a:r>
              <a:t>Named for the 19th Century physicist Josiah Willard Gibbs; inspired by statistical mechanics</a:t>
            </a:r>
            <a:br/>
            <a:endParaRPr/>
          </a:p>
          <a:p>
            <a:pPr lvl="0"/>
            <a:r>
              <a:t>Gibbs sampler samples each dimension of the parameter space sequentially in a round-robin manner</a:t>
            </a:r>
            <a:br/>
            <a:endParaRPr/>
          </a:p>
          <a:p>
            <a:pPr lvl="0"/>
            <a:r>
              <a:t>M-H algorithm attempts jumps across all dimensions of the parameter space.</a:t>
            </a:r>
          </a:p>
          <a:p>
            <a:pPr lvl="0"/>
            <a:r>
              <a:t>Compared to the M-H, Gibbs sampling reduces serial correlation through round-robin sampling</a:t>
            </a:r>
          </a:p>
          <a:p>
            <a:pPr lvl="0"/>
            <a:r>
              <a:t>Update along each dimension approximately orthogonal to the preceding sampled dimension</a:t>
            </a:r>
          </a:p>
          <a:p>
            <a:pPr lvl="0"/>
            <a:r>
              <a:t>There are no tuning parameters since sampling is based on the marginals of the likelihood.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Gibbs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The basic Gibbs sampler algorithm has the following steps:</a:t>
                </a:r>
              </a:p>
              <a:p>
                <a:pPr marL="342900" lvl="0" indent="-342900">
                  <a:buAutoNum type="arabicPeriod"/>
                </a:pPr>
                <a:r>
                  <a:t>For an N dimensional parameter space,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find a random starting point</a:t>
                </a:r>
              </a:p>
              <a:p>
                <a:pPr marL="342900" lvl="0" indent="-342900">
                  <a:buAutoNum type="arabicPeriod"/>
                </a:pPr>
                <a:r>
                  <a:t>In order,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{1,2,3,…,</m:t>
                    </m:r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  <m:r>
                      <a:rPr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; actual order not important</a:t>
                </a:r>
              </a:p>
              <a:p>
                <a:pPr marL="342900" lvl="0" indent="-342900">
                  <a:buAutoNum type="arabicPeriod"/>
                </a:pPr>
                <a:r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t>, and other parameter values: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/>
              </a:p>
              <a:p>
                <a:pPr marL="342900" lvl="0" indent="-342900">
                  <a:buAutoNum type="arabicPeriod"/>
                </a:pPr>
                <a:r>
                  <a:t>Repeat steps 2 and 3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13" r="-74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The Hamiltonian sampler was proposed in 1987 (Duane, et.al.) and uses a simple idea from classical mechanics</a:t>
            </a:r>
          </a:p>
          <a:p>
            <a:pPr lvl="0"/>
            <a:r>
              <a:t>Attempt to improve convergence of Metropolis-Hastings algorithm</a:t>
            </a:r>
          </a:p>
          <a:p>
            <a:pPr lvl="1"/>
            <a:r>
              <a:t>M-H algorithm is slow converging </a:t>
            </a:r>
            <a:r>
              <a:rPr b="1"/>
              <a:t>random walk</a:t>
            </a:r>
            <a:br/>
            <a:endParaRPr/>
          </a:p>
          <a:p>
            <a:pPr lvl="1"/>
            <a:r>
              <a:t>Leads to low ESS</a:t>
            </a:r>
          </a:p>
          <a:p>
            <a:pPr lvl="0"/>
            <a:r>
              <a:t>Hamiltonian MCMC attempts to create a better directed sampling path</a:t>
            </a:r>
          </a:p>
          <a:p>
            <a:pPr lvl="1"/>
            <a:r>
              <a:t>Uses an analogy with classical physics</a:t>
            </a:r>
            <a:br/>
            <a:endParaRPr/>
          </a:p>
          <a:p>
            <a:pPr lvl="1"/>
            <a:r>
              <a:t>Constrains the search to favor high-density parts of the posterior distribution</a:t>
            </a:r>
          </a:p>
          <a:p>
            <a:pPr lvl="0"/>
            <a:r>
              <a:t>Imagine that the posterior density is like a hilly landscape</a:t>
            </a:r>
          </a:p>
          <a:p>
            <a:pPr lvl="1"/>
            <a:r>
              <a:t>We want to sample around the high spots, the maximum density points</a:t>
            </a:r>
            <a:br/>
            <a:endParaRPr/>
          </a:p>
          <a:p>
            <a:pPr lvl="1"/>
            <a:r>
              <a:t>We call density </a:t>
            </a:r>
            <a:r>
              <a:rPr b="1"/>
              <a:t>potential</a:t>
            </a:r>
          </a:p>
          <a:p>
            <a:pPr lvl="0"/>
            <a:r>
              <a:t>We roll an imaginary ball around the landscape to the highest potential energy points</a:t>
            </a:r>
          </a:p>
          <a:p>
            <a:pPr lvl="1"/>
            <a:r>
              <a:t>Ball has position and velocity in the space</a:t>
            </a:r>
            <a:br/>
            <a:endParaRPr/>
          </a:p>
          <a:p>
            <a:pPr lvl="1"/>
            <a:r>
              <a:t>These high density points attract the ball - a ‘field of attraction’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t>Ball has </a:t>
                </a:r>
                <a:r>
                  <a:rPr b="1"/>
                  <a:t>potential energy</a:t>
                </a:r>
                <a:r>
                  <a:t> and </a:t>
                </a:r>
                <a:r>
                  <a:rPr b="1"/>
                  <a:t>kinetic energy</a:t>
                </a:r>
              </a:p>
              <a:p>
                <a:pPr lvl="1"/>
                <a:r>
                  <a:rPr b="1"/>
                  <a:t>Potential energy</a:t>
                </a:r>
                <a:r>
                  <a:t> determined by probability density</a:t>
                </a:r>
                <a:br/>
                <a:endParaRPr/>
              </a:p>
              <a:p>
                <a:pPr lvl="1"/>
                <a:r>
                  <a:rPr b="1"/>
                  <a:t>Kinetic energy</a:t>
                </a:r>
                <a:r>
                  <a:t> determined by rate of change of position, </a:t>
                </a:r>
                <a:r>
                  <a:rPr b="1"/>
                  <a:t>velocity</a:t>
                </a:r>
              </a:p>
              <a:p>
                <a:pPr lvl="0"/>
                <a:r>
                  <a:rPr b="1"/>
                  <a:t>Hamiltonian</a:t>
                </a:r>
                <a:r>
                  <a:t> arise from the principle of </a:t>
                </a:r>
                <a:r>
                  <a:rPr b="1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/>
              </a:p>
              <a:p>
                <a:pPr lvl="0"/>
                <a: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momentum vector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position vector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𝙺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kinetic energy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𝚅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potential energy</a:t>
                </a:r>
              </a:p>
              <a:p>
                <a:pPr lvl="0"/>
                <a:r>
                  <a:t>The Hamiltonian,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𝙷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t>, of the system </a:t>
                </a:r>
                <a:r>
                  <a:rPr b="1"/>
                  <a:t>must remain constant</a:t>
                </a:r>
                <a:r>
                  <a:t> over the sample space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t>We can relate position and momentum to the density we want to sample</a:t>
                </a:r>
              </a:p>
              <a:p>
                <a:pPr lvl="0"/>
                <a:r>
                  <a:t>The </a:t>
                </a:r>
                <a:r>
                  <a:rPr b="1"/>
                  <a:t>Boltzmann distribution</a:t>
                </a:r>
                <a:r>
                  <a:t> of the Hamiltonian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𝙷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/>
              </a:p>
              <a:p>
                <a:pPr lvl="0"/>
                <a:r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𝑍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normalization or </a:t>
                </a:r>
                <a:r>
                  <a:rPr b="1"/>
                  <a:t>partition coefficient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scale parameter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temperature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975" b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t>The Hamiltonian sampler uses a simple idea from classical mechanics</a:t>
                </a:r>
              </a:p>
              <a:p>
                <a:pPr lvl="0"/>
                <a:r>
                  <a:rPr b="1"/>
                  <a:t>Hamiltonian</a:t>
                </a:r>
                <a:r>
                  <a:t> arise from the principle of </a:t>
                </a:r>
                <a:r>
                  <a:rPr b="1"/>
                  <a:t>conservation of energy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𝙷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𝙺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𝚅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b="1"/>
              </a:p>
              <a:p>
                <a:pPr lvl="0"/>
                <a:r>
                  <a:t>Solve for velocity and momentum as system of coupled differential equations:</a:t>
                </a:r>
              </a:p>
              <a:p>
                <a:pPr marL="0" lvl="0" indent="0">
                  <a:buNone/>
                </a:pPr>
                <a:endParaRPr/>
              </a:p>
              <a:p>
                <a:pPr lvl="0"/>
                <a:r>
                  <a:t>Notice that </a:t>
                </a:r>
                <a:r>
                  <a:rPr b="1"/>
                  <a:t>HMCMC only works for distributions with finite derivatives!</a:t>
                </a:r>
              </a:p>
              <a:p>
                <a:pPr lvl="1"/>
                <a:r>
                  <a:t>Works for nearly all continuous distributions</a:t>
                </a:r>
                <a:br/>
                <a:endParaRPr/>
              </a:p>
              <a:p>
                <a:pPr lvl="1"/>
                <a:r>
                  <a:rPr b="1"/>
                  <a:t>Cannot be applied to discrete distributions</a:t>
                </a:r>
              </a:p>
              <a:p>
                <a:pPr lvl="0"/>
                <a:r>
                  <a:t>The above is rather intimidating, and we skip the details!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lvl="0" indent="0">
                  <a:buNone/>
                </a:pPr>
                <a:r>
                  <a:t>Hamiltonian MCMC is an extension of the M-H algorithm with steps:</a:t>
                </a:r>
              </a:p>
              <a:p>
                <a:pPr marL="342900" lvl="0" indent="-342900">
                  <a:buAutoNum type="arabicPeriod"/>
                </a:pPr>
                <a:r>
                  <a:t>Sample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∼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for L time intervals with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time steps, using the coupled differential equations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t> as the new proposed state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Apply the M-H acceptance criteria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/>
              </a:p>
              <a:p>
                <a:pPr lvl="0"/>
                <a:r>
                  <a:t>Must find good hyperparameter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to </a:t>
                </a:r>
                <a:r>
                  <a:rPr b="1"/>
                  <a:t>tune</a:t>
                </a:r>
                <a:r>
                  <a:t> the algorithm</a:t>
                </a:r>
              </a:p>
              <a:p>
                <a:pPr lvl="1"/>
                <a:r>
                  <a:t>Change too small, search is only local</a:t>
                </a:r>
                <a:br/>
                <a:endParaRPr/>
              </a:p>
              <a:p>
                <a:pPr lvl="1"/>
                <a:r>
                  <a:t>Change too large, search makes large jumps</a:t>
                </a:r>
              </a:p>
              <a:p>
                <a:pPr lvl="0"/>
                <a:r>
                  <a:t>Hard to find good hyperparameter values,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, in practice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975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 U-Turn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NUTS represents the state of the art in MCMC samplers: </a:t>
                </a:r>
                <a:r>
                  <a:rPr>
                    <a:hlinkClick r:id="rId2"/>
                  </a:rPr>
                  <a:t>Hoffman and Gelman</a:t>
                </a:r>
                <a:r>
                  <a:t> 2014</a:t>
                </a:r>
              </a:p>
              <a:p>
                <a:pPr lvl="0"/>
                <a:r>
                  <a:t>PyMC3 package uses the NUTS MCMC algorithm.</a:t>
                </a:r>
              </a:p>
              <a:p>
                <a:pPr lvl="0"/>
                <a:r>
                  <a:t>NUTS improves on HMC</a:t>
                </a:r>
              </a:p>
              <a:p>
                <a:pPr lvl="1"/>
                <a:r>
                  <a:t>Run time forward and backward when solving coupled differential equations</a:t>
                </a:r>
                <a:br/>
                <a:endParaRPr/>
              </a:p>
              <a:p>
                <a:pPr lvl="1"/>
                <a:r>
                  <a:t>Find equilibrium at the </a:t>
                </a:r>
                <a:r>
                  <a:rPr b="1"/>
                  <a:t>no U-turn point</a:t>
                </a:r>
                <a:br/>
                <a:endParaRPr/>
              </a:p>
              <a:p>
                <a:pPr lvl="1"/>
                <a:r>
                  <a:t>Equilibrium point determines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t> automatically</a:t>
                </a:r>
                <a:br/>
                <a:endParaRPr/>
              </a:p>
              <a:p>
                <a:pPr lvl="1"/>
                <a:r>
                  <a:t>Eliminates tuning</a:t>
                </a:r>
              </a:p>
              <a:p>
                <a:pPr lvl="0"/>
                <a:r>
                  <a:t>Why even discuss other samplers when we have NUTS?</a:t>
                </a:r>
              </a:p>
              <a:p>
                <a:pPr lvl="1"/>
                <a:r>
                  <a:t>NUTS works well in many common continuous distribution cases, it is not guaranteed to converge</a:t>
                </a:r>
                <a:br/>
                <a:endParaRPr/>
              </a:p>
              <a:p>
                <a:pPr lvl="1"/>
                <a:r>
                  <a:t>In some cases a Gibbs sampler works better</a:t>
                </a:r>
                <a:br/>
                <a:endParaRPr/>
              </a:p>
              <a:p>
                <a:pPr lvl="1"/>
                <a:r>
                  <a:t>Use M-H for discrete distributions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Two functions must be defined to compute the posterior distribution</a:t>
                </a:r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likelihood</a:t>
                </a:r>
                <a:r>
                  <a:rPr dirty="0"/>
                  <a:t> for the </a:t>
                </a:r>
                <a:r>
                  <a:rPr lang="en-US" dirty="0"/>
                  <a:t>distribution of the model parameters</a:t>
                </a:r>
                <a:endParaRPr dirty="0"/>
              </a:p>
              <a:p>
                <a:pPr lvl="1"/>
                <a:r>
                  <a:rPr dirty="0"/>
                  <a:t>The likelihood function includes the parameters for the model</a:t>
                </a:r>
              </a:p>
              <a:p>
                <a:pPr lvl="1"/>
                <a:r>
                  <a:rPr dirty="0"/>
                  <a:t>Example; for Binomial likelihood is the probability of success</a:t>
                </a:r>
              </a:p>
              <a:p>
                <a:pPr lvl="1"/>
                <a:r>
                  <a:rPr dirty="0"/>
                  <a:t>Example; for Normal likelihood is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dirty="0"/>
                  <a:t> and variance.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  <a:p>
                <a:pPr lvl="0"/>
                <a:r>
                  <a:rPr dirty="0"/>
                  <a:t>The </a:t>
                </a:r>
                <a:r>
                  <a:rPr b="1" dirty="0"/>
                  <a:t>prior distribution</a:t>
                </a:r>
                <a:r>
                  <a:rPr dirty="0"/>
                  <a:t> encodes the information we have in advance about the model parameters</a:t>
                </a:r>
              </a:p>
              <a:p>
                <a:pPr lvl="1"/>
                <a:r>
                  <a:rPr dirty="0"/>
                  <a:t>Simple cases use a </a:t>
                </a:r>
                <a:r>
                  <a:rPr b="1" dirty="0"/>
                  <a:t>conjugate distribution</a:t>
                </a:r>
                <a:r>
                  <a:rPr dirty="0"/>
                  <a:t> of the likelihood</a:t>
                </a:r>
              </a:p>
              <a:p>
                <a:pPr lvl="1"/>
                <a:r>
                  <a:rPr dirty="0"/>
                  <a:t>The posterior distribution is in the conjugate family</a:t>
                </a:r>
              </a:p>
              <a:p>
                <a:pPr lvl="1"/>
                <a:r>
                  <a:rPr dirty="0"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dirty="0"/>
              </a:p>
              <a:p>
                <a:pPr lvl="1"/>
                <a:r>
                  <a:rPr dirty="0"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889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Hamiltonian MCMC is a complex algorithm - some resources for additional details</a:t>
            </a:r>
          </a:p>
          <a:p>
            <a:pPr lvl="0"/>
            <a:r>
              <a:rPr>
                <a:hlinkClick r:id="rId2"/>
              </a:rPr>
              <a:t>A Conceptual Introduction to Hamiltonian Monte Carlo, Michael Betancourt</a:t>
            </a:r>
            <a:r>
              <a:t>, 2017</a:t>
            </a:r>
          </a:p>
          <a:p>
            <a:pPr lvl="0"/>
            <a:r>
              <a:rPr>
                <a:hlinkClick r:id="rId3"/>
              </a:rPr>
              <a:t>MCMC using Hamiltonian dynamics, Radford Niel</a:t>
            </a:r>
            <a:r>
              <a:t>, 2012</a:t>
            </a:r>
          </a:p>
          <a:p>
            <a:pPr lvl="0"/>
            <a:r>
              <a:rPr>
                <a:hlinkClick r:id="rId4"/>
              </a:rPr>
              <a:t>Hamiltonian Monte Carlo explained, Alex Rogozhnikov</a:t>
            </a:r>
            <a:r>
              <a:t>, 2016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Steps of modern Bayes modeling and evaluation</a:t>
            </a:r>
          </a:p>
          <a:p>
            <a:pPr marL="342900" lvl="0" indent="-342900">
              <a:buAutoNum type="arabicPeriod"/>
            </a:pPr>
            <a:r>
              <a:t>Define the problem</a:t>
            </a:r>
            <a:br/>
            <a:endParaRPr/>
          </a:p>
          <a:p>
            <a:pPr marL="342900" lvl="0" indent="-342900">
              <a:buAutoNum type="arabicPeriod"/>
            </a:pPr>
            <a:r>
              <a:t>Collect the dataset</a:t>
            </a:r>
            <a:br/>
            <a:endParaRPr/>
          </a:p>
          <a:p>
            <a:pPr marL="342900" lvl="0" indent="-342900">
              <a:buAutoNum type="arabicPeriod"/>
            </a:pPr>
            <a:r>
              <a:t>Define a model, including priors</a:t>
            </a:r>
            <a:br/>
            <a:endParaRPr/>
          </a:p>
          <a:p>
            <a:pPr marL="342900" lvl="0" indent="-342900">
              <a:buAutoNum type="arabicPeriod"/>
            </a:pPr>
            <a:r>
              <a:t>Prior predictive checks - are the priors reasonable for the problem?</a:t>
            </a:r>
            <a:br/>
            <a:endParaRPr/>
          </a:p>
          <a:p>
            <a:pPr marL="342900" lvl="0" indent="-342900">
              <a:buAutoNum type="arabicPeriod"/>
            </a:pPr>
            <a:r>
              <a:t>MCMC sample the model</a:t>
            </a:r>
            <a:br/>
            <a:endParaRPr/>
          </a:p>
          <a:p>
            <a:pPr marL="342900" lvl="0" indent="-342900">
              <a:buAutoNum type="arabicPeriod"/>
            </a:pPr>
            <a:r>
              <a:t>Verify MCMC sampling convergence and sufficiency</a:t>
            </a:r>
            <a:br/>
            <a:endParaRPr/>
          </a:p>
          <a:p>
            <a:pPr marL="342900" lvl="0" indent="-342900">
              <a:buAutoNum type="arabicPeriod"/>
            </a:pPr>
            <a:r>
              <a:t>Posterior predictive checks - Do the posterior predictions agree with the observed response?</a:t>
            </a:r>
          </a:p>
          <a:p>
            <a:pPr marL="0" lvl="0" indent="0">
              <a:buNone/>
            </a:pPr>
            <a:r>
              <a:t>Packages like </a:t>
            </a:r>
            <a:r>
              <a:rPr>
                <a:hlinkClick r:id="rId2"/>
              </a:rPr>
              <a:t>ArviZ</a:t>
            </a:r>
            <a:r>
              <a:t> are dedicated to evaluation of Bayes MCMC models.</a:t>
            </a:r>
          </a:p>
          <a:p>
            <a:pPr marL="0" lvl="0" indent="0">
              <a:buNone/>
            </a:pPr>
            <a:r>
              <a:t>Multiple examples diagnostics for the breakdown of MCMC sampling can be found in an online Appendix to a seminal paper </a:t>
            </a:r>
            <a:r>
              <a:rPr>
                <a:hlinkClick r:id="rId3"/>
              </a:rPr>
              <a:t>Vehtari et.al.</a:t>
            </a:r>
            <a:r>
              <a:t>, 2019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Define and construct a simple linear regression model</a:t>
            </a:r>
          </a:p>
          <a:p>
            <a:pPr lvl="0"/>
            <a:r>
              <a:t>Simple dataset:</a:t>
            </a:r>
          </a:p>
          <a:p>
            <a:pPr lvl="1"/>
            <a:r>
              <a:t>Dependent variable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𝑌</m:t>
                </m:r>
              </m:oMath>
            </a14:m>
            <a:br/>
            <a:endParaRPr/>
          </a:p>
          <a:p>
            <a:pPr lvl="1"/>
            <a:r>
              <a:t>Independent variables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endParaRPr/>
          </a:p>
        </p:txBody>
      </p:sp>
      <p:pic>
        <p:nvPicPr>
          <p:cNvPr id="4" name="Picture 1" descr="../images/BayesRegressionData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800" y="1193800"/>
            <a:ext cx="7264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Data for regression example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Model has 4 parameters</a:t>
                </a:r>
              </a:p>
              <a:p>
                <a:pPr lvl="0"/>
                <a:r>
                  <a:t>Define prior distributions for these parameters:</a:t>
                </a:r>
              </a:p>
              <a:p>
                <a:pPr marL="0" lvl="0" indent="0">
                  <a:buNone/>
                </a:pPr>
                <a:endParaRPr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is the intercept term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are the partial slopes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t> is the standard deviation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𝙽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.,.</m:t>
                        </m:r>
                      </m:e>
                    </m:d>
                  </m:oMath>
                </a14:m>
                <a:r>
                  <a:t>, indicates a </a:t>
                </a:r>
                <a:r>
                  <a:rPr b="1"/>
                  <a:t>half Normal distribution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Define and construct a simple linear regression model</a:t>
                </a:r>
              </a:p>
              <a:p>
                <a:pPr lvl="0"/>
                <a:r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/>
              </a:p>
              <a:p>
                <a:pPr lvl="0"/>
                <a:r>
                  <a:t>Likelihood model:</a:t>
                </a:r>
              </a:p>
              <a:p>
                <a:pPr lvl="1"/>
                <a:r>
                  <a:t>Start with independent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,</a:t>
                </a:r>
                <a:br/>
                <a:endParaRPr/>
              </a:p>
              <a:p>
                <a:pPr lvl="1"/>
                <a:r>
                  <a:t>Sample posterior of parameters</a:t>
                </a:r>
                <a:br/>
                <a:endParaRPr/>
              </a:p>
              <a:p>
                <a:pPr lvl="1"/>
                <a:r>
                  <a:t>Posterior distribution (</a:t>
                </a:r>
                <a:r>
                  <a:rPr b="1"/>
                  <a:t>likelihood</a:t>
                </a:r>
                <a:r>
                  <a:t>) of observations,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t>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𝙽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Expected value of the response,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is </a:t>
                </a:r>
                <a:r>
                  <a:rPr b="1"/>
                  <a:t>computed deterministically</a:t>
                </a:r>
                <a:r>
                  <a:t>:</a:t>
                </a:r>
                <a:br/>
                <a:endParaRPr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t>Define and construct a simple linear regression model</a:t>
            </a:r>
          </a:p>
          <a:p>
            <a:pPr lvl="0"/>
            <a:r>
              <a:t>Use Python PyMC package to construct the model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regression_model: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unknown model parameters</a:t>
            </a:r>
            <a:br/>
            <a:r>
              <a:rPr>
                <a:latin typeface="Courier"/>
              </a:rPr>
              <a:t>    betas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"betas"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 shape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sigma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pymc3.HalfNormal(</a:t>
            </a:r>
            <a:r>
              <a:rPr>
                <a:solidFill>
                  <a:srgbClr val="4070A0"/>
                </a:solidFill>
                <a:latin typeface="Courier"/>
              </a:rPr>
              <a:t>"sigma"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/>
            <a:r>
              <a:rPr>
                <a:latin typeface="Courier"/>
              </a:rPr>
              <a:t>    mu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x1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x2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/>
            <a:r>
              <a:rPr>
                <a:latin typeface="Courier"/>
              </a:rPr>
              <a:t>    Y_obs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"Y_obs"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mu,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sigma,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Y)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 to verify prior distribution choice</a:t>
            </a:r>
          </a:p>
          <a:p>
            <a:pPr lvl="0"/>
            <a:r>
              <a:t>Prior predictive checks verify that choices of prior distributions are at least reasonable</a:t>
            </a:r>
            <a:br/>
            <a:endParaRPr/>
          </a:p>
          <a:p>
            <a:pPr lvl="0"/>
            <a:r>
              <a:t>Compare the distribution of the response variable with the posterior distribution generated by priors.</a:t>
            </a:r>
          </a:p>
          <a:p>
            <a:pPr lvl="1"/>
            <a:r>
              <a:t>Is the posterior distribution in the absence of evidence (data)</a:t>
            </a:r>
          </a:p>
        </p:txBody>
      </p:sp>
      <p:pic>
        <p:nvPicPr>
          <p:cNvPr id="4" name="Picture 1" descr="../images/PriorPredictiveRespons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129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predictive response vs response variable distribution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Example looks promising</a:t>
            </a:r>
          </a:p>
          <a:p>
            <a:pPr lvl="1"/>
            <a:r>
              <a:t>Distribution shape is similar</a:t>
            </a:r>
            <a:br/>
            <a:endParaRPr/>
          </a:p>
          <a:p>
            <a:pPr lvl="1"/>
            <a:r>
              <a:t>No noticeable anomalies</a:t>
            </a:r>
            <a:br/>
            <a:endParaRPr/>
          </a:p>
          <a:p>
            <a:pPr lvl="1"/>
            <a:r>
              <a:t>Higher dispersion of prior check distribution is desired to not restrict the solution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Prior predictive checks to verify prior distribution choice</a:t>
            </a:r>
          </a:p>
          <a:p>
            <a:pPr lvl="0"/>
            <a:r>
              <a:t>Prior predictive checks verify that choices of prior distributions are at least reasonable</a:t>
            </a:r>
            <a:br/>
            <a:endParaRPr/>
          </a:p>
          <a:p>
            <a:pPr lvl="0"/>
            <a:r>
              <a:t>Verify that we are happy with the density of the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priors</a:t>
            </a:r>
          </a:p>
        </p:txBody>
      </p:sp>
      <p:pic>
        <p:nvPicPr>
          <p:cNvPr id="4" name="Picture 1" descr="../images/PriorBeta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9300" y="11938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Prior density of Betas and sigma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Shape of these distributions seems reasonable</a:t>
            </a:r>
          </a:p>
          <a:p>
            <a:pPr lvl="1"/>
            <a:r>
              <a:t>Range of possible values will not restrict the solution</a:t>
            </a:r>
            <a:br/>
            <a:endParaRPr/>
          </a:p>
          <a:p>
            <a:pPr lvl="1"/>
            <a:r>
              <a:t>No anomalies in the shape of the distribution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We sample the posterior using one or more Markov chains</a:t>
            </a:r>
          </a:p>
          <a:p>
            <a:pPr lvl="0"/>
            <a:r>
              <a:t>Examine the traces (path of chains)</a:t>
            </a:r>
          </a:p>
        </p:txBody>
      </p:sp>
      <p:pic>
        <p:nvPicPr>
          <p:cNvPr id="4" name="Picture 1" descr="../images/Posterior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573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Traces and posterior density of MCMC traces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Traces and density of chains are similar</a:t>
            </a:r>
          </a:p>
          <a:p>
            <a:pPr lvl="1"/>
            <a:r>
              <a:t>No divergence between traces</a:t>
            </a:r>
          </a:p>
          <a:p>
            <a:pPr lvl="0"/>
            <a:r>
              <a:t>2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s have limited uncertainty</a:t>
            </a:r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has high uncertainty as expected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has limited uncertainty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the sampled posterior and perform inference</a:t>
            </a:r>
          </a:p>
          <a:p>
            <a:pPr lvl="0"/>
            <a:r>
              <a:t>There are a number of ways MCMC sampling can breakdown and not converge;</a:t>
            </a:r>
          </a:p>
        </p:txBody>
      </p:sp>
      <p:pic>
        <p:nvPicPr>
          <p:cNvPr id="3" name="Picture 1" descr="../images/BadTrac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04900"/>
            <a:ext cx="51054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How can we extend Bayes models to more complex problems?</a:t>
            </a:r>
          </a:p>
          <a:p>
            <a:pPr lvl="0"/>
            <a:r>
              <a:t>For simple problems we can use a conjugate prior and posterior</a:t>
            </a:r>
          </a:p>
          <a:p>
            <a:pPr lvl="0"/>
            <a:r>
              <a:t>What about problems with complex likelihood?</a:t>
            </a:r>
          </a:p>
          <a:p>
            <a:pPr lvl="0"/>
            <a:r>
              <a:t>Need to perform sampling to compute approximation of posterior</a:t>
            </a:r>
          </a:p>
          <a:p>
            <a:pPr lvl="0"/>
            <a:r>
              <a:t>Highly efficient sampling methods required for complex problems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 from </a:t>
            </a:r>
            <a:r>
              <a:rPr>
                <a:hlinkClick r:id="rId2"/>
              </a:rPr>
              <a:t>Vehtari et.al.</a:t>
            </a:r>
            <a:r>
              <a:t>, 2021, a seminal paper on evaluation of MCMC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</p:txBody>
      </p:sp>
      <p:pic>
        <p:nvPicPr>
          <p:cNvPr id="4" name="Picture 1" descr="../images/MCMC_tab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Table of MCMC convergence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t>A lot of information in this summary table</a:t>
                </a:r>
              </a:p>
              <a:p>
                <a:pPr marL="342900" lvl="0" indent="-342900">
                  <a:buAutoNum type="arabicPeriod"/>
                </a:pPr>
                <a:r>
                  <a:t>The mean MCMC error</a:t>
                </a:r>
              </a:p>
              <a:p>
                <a:pPr lvl="1"/>
                <a:r>
                  <a:t>Estimated error tells us how much error the MCMC sampling has introduced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standard deviation (</a:t>
                </a:r>
                <a:r>
                  <a:rPr>
                    <a:latin typeface="Courier"/>
                  </a:rPr>
                  <a:t>sd</a:t>
                </a:r>
                <a:r>
                  <a:t>) of the mean error of the posterior distribution</a:t>
                </a:r>
              </a:p>
              <a:p>
                <a:pPr marL="342900" lvl="0" indent="-342900">
                  <a:buAutoNum type="arabicPeriod"/>
                </a:pPr>
                <a:r>
                  <a:t>Metrics of </a:t>
                </a:r>
                <a:r>
                  <a:rPr b="1"/>
                  <a:t>effective sample size (ESS)</a:t>
                </a:r>
              </a:p>
              <a:p>
                <a:pPr lvl="1"/>
                <a:r>
                  <a:t>ESS of bulk (middle) portion of posterior distributions</a:t>
                </a:r>
                <a:br/>
                <a:endParaRPr/>
              </a:p>
              <a:p>
                <a:pPr lvl="1"/>
                <a:r>
                  <a:t>ESS for tails ESS of posterior distributions</a:t>
                </a:r>
                <a:br/>
                <a:endParaRPr/>
              </a:p>
              <a:p>
                <a:pPr marL="342900" lvl="0" indent="-342900">
                  <a:buAutoNum type="arabicPeriod"/>
                </a:pPr>
                <a:r>
                  <a:t>The </a:t>
                </a:r>
                <a:r>
                  <a:rPr b="1"/>
                  <a:t>Gelman-Rudin statistic</a:t>
                </a:r>
                <a:r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t>) measures the ratio of the </a:t>
                </a:r>
                <a:r>
                  <a:rPr b="1"/>
                  <a:t>variance shrinkage between chains</a:t>
                </a:r>
                <a:r>
                  <a:t> to the </a:t>
                </a:r>
                <a:r>
                  <a:rPr b="1"/>
                  <a:t>variance shrinkage within chains</a:t>
                </a:r>
              </a:p>
              <a:p>
                <a:pPr lvl="1"/>
                <a:r>
                  <a:t>Gelman-Rudin statistic should converge to 1.0</a:t>
                </a:r>
                <a:br/>
                <a:endParaRPr/>
              </a:p>
              <a:p>
                <a:pPr lvl="1"/>
                <a:r>
                  <a:t>If all chains converge, the reduction in variance between chains and within the chains should is same</a:t>
                </a:r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143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MCSE by quantile for each model parameter</a:t>
            </a:r>
          </a:p>
        </p:txBody>
      </p:sp>
      <p:pic>
        <p:nvPicPr>
          <p:cNvPr id="4" name="Picture 1" descr="../images/MCSE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256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MCSE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MCSE to be </a:t>
            </a:r>
            <a:r>
              <a:rPr b="1"/>
              <a:t>small and uniform</a:t>
            </a:r>
            <a:r>
              <a:t> with quantile</a:t>
            </a:r>
          </a:p>
          <a:p>
            <a:pPr lvl="0"/>
            <a:r>
              <a:t>Notice the MCSE is higher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MCSE is low, even in tails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verify that the samples are representative</a:t>
            </a:r>
          </a:p>
          <a:p>
            <a:pPr lvl="0"/>
            <a:r>
              <a:t>Plot the ESS locally and by quantile for each model parameter</a:t>
            </a:r>
          </a:p>
        </p:txBody>
      </p:sp>
      <p:pic>
        <p:nvPicPr>
          <p:cNvPr id="4" name="Picture 1" descr="../images/ESS_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ESS locally and by quantile for each model parameter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Ideally want ESS to be </a:t>
            </a:r>
            <a:r>
              <a:rPr b="1"/>
              <a:t>large and uniform</a:t>
            </a:r>
            <a:r>
              <a:t> with quantile</a:t>
            </a:r>
          </a:p>
          <a:p>
            <a:pPr lvl="0"/>
            <a:r>
              <a:t>Local ESS is fairly uniform with quantile</a:t>
            </a:r>
          </a:p>
          <a:p>
            <a:pPr lvl="0"/>
            <a:r>
              <a:t>Notice the quantile ESS is lower for outer quantiles</a:t>
            </a:r>
          </a:p>
          <a:p>
            <a:pPr lvl="1"/>
            <a:r>
              <a:t>Not an unusual situation since less sampling in thin tails of distributions</a:t>
            </a:r>
            <a:br/>
            <a:endParaRPr/>
          </a:p>
          <a:p>
            <a:pPr lvl="1"/>
            <a:r>
              <a:t>Overall ESS is reasonably high, even in tails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Examine HDIs of model parameters by trace with </a:t>
            </a:r>
            <a:r>
              <a:rPr b="1"/>
              <a:t>tree plot</a:t>
            </a:r>
          </a:p>
        </p:txBody>
      </p:sp>
      <p:pic>
        <p:nvPicPr>
          <p:cNvPr id="4" name="Picture 1" descr="../images/Paramete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193800"/>
            <a:ext cx="261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HDIs of model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HDIs are similar for each parameter by trace</a:t>
            </a:r>
          </a:p>
          <a:p>
            <a:pPr lvl="0"/>
            <a:r>
              <a:t>HDIs confirm inferences on uncertainty of the model parameters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Evaluate the sampled posterior and perform inference</a:t>
            </a:r>
          </a:p>
          <a:p>
            <a:pPr lvl="0"/>
            <a:r>
              <a:t>How can we interpret the results?</a:t>
            </a:r>
          </a:p>
        </p:txBody>
      </p:sp>
      <p:pic>
        <p:nvPicPr>
          <p:cNvPr id="4" name="Picture 1" descr="../images/Posterior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135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Interpret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s by examining HDIs</a:t>
            </a:r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the mean response for the centered independent variable</a:t>
            </a:r>
            <a:br/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is partial slope with respect to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br/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coefficient large compared to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with high uncertainty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has small value with limited uncertainty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Does the posterior distribution look like the distribution of the observed response?</a:t>
                </a:r>
              </a:p>
              <a:p>
                <a:pPr lvl="0"/>
                <a:r>
                  <a:t>Can simply compare density plots</a:t>
                </a:r>
              </a:p>
              <a:p>
                <a:pPr lvl="0"/>
                <a:r>
                  <a:t>Apply a test statistic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/>
              </a:p>
              <a:p>
                <a:pPr lvl="1"/>
                <a:r>
                  <a:t>Bayesian p-value</a:t>
                </a:r>
                <a:br/>
                <a:endParaRPr/>
              </a:p>
              <a:p>
                <a:pPr lvl="1"/>
                <a:r>
                  <a:t>Bayesian u-value</a:t>
                </a:r>
                <a:br/>
                <a:endParaRPr/>
              </a:p>
              <a:p>
                <a:pPr lvl="1"/>
                <a:r>
                  <a:t>Others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t>Base statistic on </a:t>
                </a:r>
                <a:r>
                  <a:rPr b="1"/>
                  <a:t>posterior predictive distribution</a:t>
                </a:r>
              </a:p>
              <a:p>
                <a:pPr lvl="0"/>
                <a:r>
                  <a:t>Approximate PPD by resampling from the posterior distribution: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marL="0" lvl="0" indent="0">
                  <a:buNone/>
                </a:pPr>
                <a:r>
                  <a:t>Where:</a:t>
                </a:r>
                <a:br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realization drawn from the posterior distribution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observation</a:t>
                </a:r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draw from posterior distribution with parameters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t> posterior distribution of model parameters,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/>
              </a:p>
              <a:p>
                <a:pPr lvl="0"/>
                <a:r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p>
                        </m:sSup>
                        <m:r>
                          <a:rPr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34" b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distribution is compared to the distribution of observations</a:t>
            </a:r>
          </a:p>
        </p:txBody>
      </p:sp>
      <p:pic>
        <p:nvPicPr>
          <p:cNvPr id="4" name="Picture 1" descr="../images/PosteriorPredi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1193800"/>
            <a:ext cx="7112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distribution vs. observed responses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Agreement is generally good between posterior predictive and actual observations</a:t>
            </a:r>
          </a:p>
          <a:p>
            <a:pPr lvl="0"/>
            <a:r>
              <a:t>Average predictive is heavier in the tails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t>We must check that predictions from the model are reasonable</a:t>
                </a:r>
              </a:p>
              <a:p>
                <a:pPr lvl="0"/>
                <a:r>
                  <a:rPr b="1"/>
                  <a:t>Bayesian p-value</a:t>
                </a:r>
                <a:r>
                  <a:t> is a test statistic,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t>, for the distribution differences between observed and predicted responses: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/>
              </a:p>
              <a:p>
                <a:pPr lvl="0"/>
                <a:r>
                  <a:t>Intuitively, for representative posterior,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t> over many draws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</m:oMath>
                </a14:m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&lt;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p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t> half the time</a:t>
                </a:r>
                <a:br/>
                <a:endParaRPr/>
              </a:p>
              <a:p>
                <a:pPr lvl="1"/>
                <a:r>
                  <a:t>Distribution should be symmetric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Grid Sampling Cannot Scale!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Real-world Bayes models have large numbers of parameters, into the millions</a:t>
                </a:r>
              </a:p>
              <a:p>
                <a:pPr lvl="0"/>
                <a:r>
                  <a:rPr lang="en-US" dirty="0"/>
                  <a:t>Naive approach is simple grid sampling</a:t>
                </a:r>
              </a:p>
              <a:p>
                <a:pPr lvl="1"/>
                <a:r>
                  <a:rPr lang="en-US" dirty="0"/>
                  <a:t>Sample across dimensions of the parameter space</a:t>
                </a:r>
              </a:p>
              <a:p>
                <a:pPr lvl="0"/>
                <a:r>
                  <a:rPr lang="en-US" dirty="0"/>
                  <a:t>Consider this thought experiment, sampling dimension 100 times:</a:t>
                </a:r>
              </a:p>
              <a:p>
                <a:pPr lvl="1"/>
                <a:r>
                  <a:rPr lang="en-US" dirty="0"/>
                  <a:t>1-parameter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2-parameter model: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dirty="0"/>
                  <a:t> samples</a:t>
                </a:r>
              </a:p>
              <a:p>
                <a:pPr lvl="1"/>
                <a:r>
                  <a:rPr lang="en-US" dirty="0"/>
                  <a:t>3-parameter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1"/>
                <a:r>
                  <a:rPr lang="en-US" dirty="0"/>
                  <a:t>100-parameter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102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samples</a:t>
                </a:r>
              </a:p>
              <a:p>
                <a:pPr lvl="0"/>
                <a:r>
                  <a:rPr lang="en-US" dirty="0"/>
                  <a:t>Computational complexity of grid sampling has </a:t>
                </a:r>
                <a:r>
                  <a:rPr lang="en-US" b="1" dirty="0"/>
                  <a:t>exponential scaling</a:t>
                </a:r>
                <a:r>
                  <a:rPr lang="en-US" dirty="0"/>
                  <a:t> with dimensionality</a:t>
                </a:r>
              </a:p>
              <a:p>
                <a:pPr lvl="0"/>
                <a:r>
                  <a:rPr lang="en-US" dirty="0"/>
                  <a:t>Need a better approach!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Bayesian p-value</a:t>
            </a:r>
          </a:p>
        </p:txBody>
      </p:sp>
      <p:pic>
        <p:nvPicPr>
          <p:cNvPr id="4" name="Picture 1" descr="../images/Bayesian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6300" y="1193800"/>
            <a:ext cx="7404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p-values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Plot is centered on 0.5</a:t>
            </a:r>
          </a:p>
          <a:p>
            <a:pPr lvl="0"/>
            <a:r>
              <a:t>Distribution is symmetric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must check that predictions from the model are reasonable</a:t>
            </a:r>
          </a:p>
          <a:p>
            <a:pPr lvl="0"/>
            <a:r>
              <a:t>Posterior predictive </a:t>
            </a:r>
            <a:r>
              <a:rPr b="1"/>
              <a:t>Bayesian u-value</a:t>
            </a:r>
            <a:r>
              <a:t> is also known as the </a:t>
            </a:r>
            <a:r>
              <a:rPr b="1"/>
              <a:t>marginal p-value</a:t>
            </a:r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𝑟𝑒𝑝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</m:oMath>
              </m:oMathPara>
            </a14:m>
            <a:endParaRPr/>
          </a:p>
          <a:p>
            <a:pPr lvl="0"/>
            <a:r>
              <a:t>U-value computed for specific (ordered) observation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should be centered on 1.0</a:t>
            </a:r>
            <a:br/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should be close to uniformly distributed</a:t>
            </a:r>
          </a:p>
        </p:txBody>
      </p:sp>
      <p:pic>
        <p:nvPicPr>
          <p:cNvPr id="4" name="Picture 1" descr="../images/LocalPValu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193800"/>
            <a:ext cx="783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Distribution of Bayesian u-values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values are close to 1.0 across all values of the observatons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Toward the end of 19th Century was growing public awareness of the rising coal mine deaths</a:t>
            </a:r>
            <a:br/>
            <a:endParaRPr/>
          </a:p>
          <a:p>
            <a:pPr lvl="0"/>
            <a:r>
              <a:t>Mine disaster defined as incident leading to 6 or more deaths</a:t>
            </a:r>
          </a:p>
          <a:p>
            <a:pPr lvl="0"/>
            <a:r>
              <a:t>As early as 1886, Royal Commission published recommendations for safety practices</a:t>
            </a:r>
          </a:p>
          <a:p>
            <a:pPr lvl="1"/>
            <a:r>
              <a:t>Adoption of these practices remained voluntary</a:t>
            </a:r>
            <a:br/>
            <a:endParaRPr/>
          </a:p>
          <a:p>
            <a:pPr lvl="1"/>
            <a:r>
              <a:rPr>
                <a:hlinkClick r:id="rId2"/>
              </a:rPr>
              <a:t>British Coal Mines Act of 1911</a:t>
            </a:r>
            <a:r>
              <a:t> finally codified mine safety procedures into law.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Famous dataset from </a:t>
            </a:r>
            <a:r>
              <a:rPr>
                <a:hlinkClick r:id="rId2"/>
              </a:rPr>
              <a:t>Kaggle</a:t>
            </a:r>
            <a:r>
              <a:t>, and other sources</a:t>
            </a:r>
          </a:p>
          <a:p>
            <a:pPr lvl="0"/>
            <a:r>
              <a:t>Goal to create a model to quantify the differences in the rate of mine disasters before and after the introduction of safety practices</a:t>
            </a:r>
          </a:p>
          <a:p>
            <a:pPr lvl="0"/>
            <a:r>
              <a:t>Example of a </a:t>
            </a:r>
            <a:r>
              <a:rPr b="1"/>
              <a:t>point process model</a:t>
            </a:r>
          </a:p>
          <a:p>
            <a:pPr lvl="0"/>
            <a:r>
              <a:t>Point process model has an </a:t>
            </a:r>
            <a:r>
              <a:rPr b="1"/>
              <a:t>intensity</a:t>
            </a:r>
            <a:r>
              <a:t> or </a:t>
            </a:r>
            <a:r>
              <a:rPr b="1"/>
              <a:t>rate</a:t>
            </a:r>
            <a:r>
              <a:t> of occurrence of events, e.g. mine disasters</a:t>
            </a:r>
          </a:p>
          <a:p>
            <a:pPr lvl="0"/>
            <a:r>
              <a:t>Number events over a time period for this type of point process is iid</a:t>
            </a:r>
          </a:p>
          <a:p>
            <a:pPr lvl="1"/>
            <a:r>
              <a:t>The number of events per time period are a iid draw from some probability distribution</a:t>
            </a:r>
            <a:br/>
            <a:endParaRPr/>
          </a:p>
          <a:p>
            <a:pPr lvl="1"/>
            <a:r>
              <a:t>Because of the iid nature of the point process, no autoregressive (AR) effect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iid nature of the point process does not mean the distribution of the process cannot change in time</a:t>
            </a:r>
          </a:p>
          <a:p>
            <a:pPr lvl="0"/>
            <a:r>
              <a:rPr b="1"/>
              <a:t>Change points</a:t>
            </a:r>
            <a:r>
              <a:t> or </a:t>
            </a:r>
            <a:r>
              <a:rPr b="1"/>
              <a:t>switch points</a:t>
            </a:r>
            <a:r>
              <a:t> in time are quite common in the real-world</a:t>
            </a:r>
          </a:p>
          <a:p>
            <a:pPr lvl="1"/>
            <a:r>
              <a:t>Rates changes at change point</a:t>
            </a:r>
            <a:br/>
            <a:endParaRPr/>
          </a:p>
          <a:p>
            <a:pPr lvl="1"/>
            <a:r>
              <a:t>Rate constant betwen change point</a:t>
            </a:r>
            <a:br/>
            <a:endParaRPr/>
          </a:p>
          <a:p>
            <a:pPr lvl="1"/>
            <a:r>
              <a:t>Identifying these change points is often a challenging problem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</p:txBody>
      </p:sp>
      <p:pic>
        <p:nvPicPr>
          <p:cNvPr id="4" name="Picture 1" descr="../images/MineDisaster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Number of disasters per year 1851-1962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Two related questions we can ask about these data</a:t>
            </a:r>
          </a:p>
          <a:p>
            <a:pPr lvl="1"/>
            <a:r>
              <a:t>At what point in time was there a significant change in intensity, the switch point?</a:t>
            </a:r>
            <a:br/>
            <a:endParaRPr/>
          </a:p>
          <a:p>
            <a:pPr lvl="1"/>
            <a:r>
              <a:t>Not obvious, changes in safety practice were adopted over about 25 years</a:t>
            </a:r>
            <a:br/>
            <a:endParaRPr/>
          </a:p>
          <a:p>
            <a:pPr lvl="1"/>
            <a:r>
              <a:t>How significant was the reduction in the rate?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rPr b="1"/>
              <a:t>Poisson likelihood</a:t>
            </a:r>
            <a:r>
              <a:t> model with switch switch point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</m:oMath>
            </a14:m>
            <a:r>
              <a:t>, rate before,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𝑒</m:t>
                </m:r>
              </m:oMath>
            </a14:m>
            <a:r>
              <a:t> and after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𝑙</m:t>
                </m:r>
              </m:oMath>
            </a14:m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𝐷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∼</m:t>
                  </m:r>
                  <m:r>
                    <a:rPr>
                      <a:latin typeface="Cambria Math" panose="02040503050406030204" pitchFamily="18" charset="0"/>
                    </a:rPr>
                    <m:t>𝑃𝑜𝑖𝑠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e>
                  </m:d>
                  <m:r>
                    <a:rPr>
                      <a:latin typeface="Cambria Math" panose="02040503050406030204" pitchFamily="18" charset="0"/>
                    </a:rPr>
                    <m:t>, 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, 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, 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lvl="0"/>
            <a:r>
              <a:t>Prior distributions of parameters, uniform and exponential:</a:t>
            </a:r>
          </a:p>
          <a:p>
            <a:pPr marL="0" lvl="0" indent="0"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Define model using PyMC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disaster_model: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Uniform prior on the switch point  </a:t>
            </a:r>
            <a:br/>
            <a:r>
              <a:rPr>
                <a:latin typeface="Courier"/>
              </a:rPr>
              <a:t>    switchpoint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pymc3.DiscreteUniform(</a:t>
            </a:r>
            <a:r>
              <a:rPr>
                <a:solidFill>
                  <a:srgbClr val="4070A0"/>
                </a:solidFill>
                <a:latin typeface="Courier"/>
              </a:rPr>
              <a:t>"switchpoint"</a:t>
            </a:r>
            <a:r>
              <a:rPr>
                <a:latin typeface="Courier"/>
              </a:rPr>
              <a:t>, lower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(), upper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())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More informative prior based on domain knowledge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pymc3.Triangular("switchpoint", lower=disaster_data.Year.min(), upper=disaster_data.Year.max(), c=1900)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pymc3.Laplace("switchpoint", mu=1900, b=4.0)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pre- and post-switch rates </a:t>
            </a:r>
            <a:br/>
            <a:r>
              <a:rPr>
                <a:latin typeface="Courier"/>
              </a:rPr>
              <a:t>    early_rate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"early_rate"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late_rate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"late_rate"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/>
            <a:r>
              <a:rPr>
                <a:latin typeface="Courier"/>
              </a:rPr>
              <a:t>    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pymc3.math.switch(switchpoint </a:t>
            </a:r>
            <a:r>
              <a:rPr>
                <a:solidFill>
                  <a:srgbClr val="666666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disaster_data.Year, early_rate, late_rate)</a:t>
            </a:r>
            <a:br/>
            <a:br/>
            <a:r>
              <a:rPr>
                <a:latin typeface="Courier"/>
              </a:rPr>
              <a:t>    disasters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pymc3.Poisson(</a:t>
            </a:r>
            <a:r>
              <a:rPr>
                <a:solidFill>
                  <a:srgbClr val="4070A0"/>
                </a:solidFill>
                <a:latin typeface="Courier"/>
              </a:rPr>
              <a:t>"disasters"</a:t>
            </a:r>
            <a:r>
              <a:rPr>
                <a:latin typeface="Courier"/>
              </a:rPr>
              <a:t>, rate,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disaster_data.Count)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Distributions and traces from sampling</a:t>
            </a:r>
          </a:p>
        </p:txBody>
      </p:sp>
      <p:pic>
        <p:nvPicPr>
          <p:cNvPr id="4" name="Picture 1" descr="../images/MineTra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Good agreement between traces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 for each trace</a:t>
            </a:r>
          </a:p>
        </p:txBody>
      </p:sp>
      <p:pic>
        <p:nvPicPr>
          <p:cNvPr id="4" name="Picture 1" descr="../images/MineHDI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3800" y="1193800"/>
            <a:ext cx="1663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HDI of parameters by trace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HDIs are consistent across traces</a:t>
            </a:r>
          </a:p>
          <a:p>
            <a:pPr lvl="0"/>
            <a:r>
              <a:t>See notebook for MCMC, Prior and Posterior checks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How can we scale Bayesian models to 1000s of parameters?</a:t>
            </a:r>
          </a:p>
          <a:p>
            <a:pPr lvl="0"/>
            <a:r>
              <a:rPr b="1" dirty="0"/>
              <a:t>Variational methods</a:t>
            </a:r>
          </a:p>
          <a:p>
            <a:pPr lvl="1"/>
            <a:r>
              <a:rPr dirty="0"/>
              <a:t>Based on variational calculus</a:t>
            </a:r>
          </a:p>
          <a:p>
            <a:pPr lvl="1"/>
            <a:r>
              <a:rPr dirty="0"/>
              <a:t>A very effective and highly </a:t>
            </a:r>
            <a:r>
              <a:rPr dirty="0" err="1"/>
              <a:t>s</a:t>
            </a:r>
            <a:r>
              <a:rPr lang="en-US" dirty="0" err="1"/>
              <a:t>ca</a:t>
            </a:r>
            <a:r>
              <a:rPr dirty="0" err="1"/>
              <a:t>leable</a:t>
            </a:r>
            <a:r>
              <a:rPr dirty="0"/>
              <a:t> method</a:t>
            </a:r>
          </a:p>
          <a:p>
            <a:pPr lvl="1"/>
            <a:r>
              <a:rPr dirty="0"/>
              <a:t>But, mathematically difficult to apply as a general solution</a:t>
            </a:r>
          </a:p>
          <a:p>
            <a:pPr lvl="1"/>
            <a:r>
              <a:rPr dirty="0"/>
              <a:t>Details beyond our scope</a:t>
            </a:r>
          </a:p>
          <a:p>
            <a:pPr lvl="0"/>
            <a:r>
              <a:rPr b="1" dirty="0"/>
              <a:t>Markov Chain Monte Carlo (MCMC)</a:t>
            </a:r>
          </a:p>
          <a:p>
            <a:pPr lvl="1"/>
            <a:r>
              <a:rPr dirty="0"/>
              <a:t>A simple and reliable method for Bayesian inference</a:t>
            </a:r>
          </a:p>
          <a:p>
            <a:pPr lvl="1"/>
            <a:r>
              <a:rPr dirty="0"/>
              <a:t>Trade-off variance of estimates and computer power for ease of implementation</a:t>
            </a:r>
          </a:p>
          <a:p>
            <a:pPr lvl="1"/>
            <a:r>
              <a:rPr dirty="0"/>
              <a:t>Our focus in this course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Examine the posterior HDI of the parameters</a:t>
            </a:r>
          </a:p>
        </p:txBody>
      </p:sp>
      <p:pic>
        <p:nvPicPr>
          <p:cNvPr id="4" name="Picture 1" descr="../images/MinePosterio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distribution of parameters with HDI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HDI of switch point is in reasonable range</a:t>
            </a:r>
          </a:p>
          <a:p>
            <a:pPr lvl="0"/>
            <a:r>
              <a:t>Significant difference in HDI of rates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Analysis of change point in British coal mine disasters</a:t>
            </a:r>
          </a:p>
          <a:p>
            <a:pPr lvl="0"/>
            <a:r>
              <a:t>Posterior Predictive checks</a:t>
            </a:r>
          </a:p>
        </p:txBody>
      </p:sp>
      <p:pic>
        <p:nvPicPr>
          <p:cNvPr id="4" name="Picture 1" descr="../images/MinePP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193800"/>
            <a:ext cx="309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Posterior predictive checks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t>For complex Bayesian models we need a computationally efficient aproximation</a:t>
            </a:r>
          </a:p>
          <a:p>
            <a:pPr lvl="0"/>
            <a:r>
              <a:t>Grid sampling is inefficient</a:t>
            </a:r>
          </a:p>
          <a:p>
            <a:pPr lvl="0"/>
            <a:r>
              <a:t>MCMC sampling is based on Markov chains</a:t>
            </a:r>
          </a:p>
          <a:p>
            <a:pPr lvl="1"/>
            <a:r>
              <a:t>Markov process is memoryless</a:t>
            </a:r>
            <a:br/>
            <a:endParaRPr/>
          </a:p>
          <a:p>
            <a:pPr lvl="1"/>
            <a:r>
              <a:t>Sampling converges to probability distribution</a:t>
            </a:r>
          </a:p>
          <a:p>
            <a:pPr lvl="0"/>
            <a:r>
              <a:t>Several MCMC sampling methods have been developed</a:t>
            </a:r>
          </a:p>
          <a:p>
            <a:pPr lvl="1"/>
            <a:r>
              <a:t>Metropolis-Hastings (M-H) algorithm uses random sampling with acceptance probability</a:t>
            </a:r>
            <a:br/>
            <a:endParaRPr/>
          </a:p>
          <a:p>
            <a:pPr lvl="1"/>
            <a:r>
              <a:t>Gibbs sampling round robins on the dimensions of the parameter space</a:t>
            </a:r>
            <a:br/>
            <a:endParaRPr/>
          </a:p>
          <a:p>
            <a:pPr lvl="1"/>
            <a:r>
              <a:t>NUTS</a:t>
            </a:r>
          </a:p>
          <a:p>
            <a:pPr lvl="0"/>
            <a:r>
              <a:t>NUTS is the state of the art MCMC algorithm</a:t>
            </a:r>
          </a:p>
          <a:p>
            <a:pPr lvl="1"/>
            <a:r>
              <a:t>Uses a field of attraction to the highest density parts of the parameter space</a:t>
            </a:r>
            <a:br/>
            <a:endParaRPr/>
          </a:p>
          <a:p>
            <a:pPr lvl="1"/>
            <a:r>
              <a:t>No hyperparameters to tune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Performance metrics of MCMC sampling</a:t>
            </a:r>
          </a:p>
          <a:p>
            <a:pPr lvl="0"/>
            <a:r>
              <a:t>Sample efficiency</a:t>
            </a:r>
          </a:p>
          <a:p>
            <a:pPr lvl="1"/>
            <a:r>
              <a:t>Serial correlation reduces sample efficiency</a:t>
            </a:r>
            <a:br/>
            <a:endParaRPr/>
          </a:p>
          <a:p>
            <a:pPr lvl="1"/>
            <a:r>
              <a:t>ESS</a:t>
            </a:r>
          </a:p>
          <a:p>
            <a:pPr lvl="0"/>
            <a:r>
              <a:t>Convergence</a:t>
            </a:r>
          </a:p>
          <a:p>
            <a:pPr lvl="1"/>
            <a:r>
              <a:t>Multiple chains should converge to the similar distributions</a:t>
            </a:r>
            <a:br/>
            <a:endParaRPr/>
          </a:p>
          <a:p>
            <a:pPr lvl="1"/>
            <a:r>
              <a:t>Want between chain and within chain variance to be the same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t> is efficient and scalable</a:t>
            </a:r>
          </a:p>
          <a:p>
            <a:pPr lvl="0"/>
            <a:r>
              <a:t>Rather than sampling on a grid, MCMC methods sample distributions efficiently</a:t>
            </a:r>
          </a:p>
          <a:p>
            <a:pPr lvl="1"/>
            <a:r>
              <a:t>Sample higher density regions of posterior with higher probability</a:t>
            </a:r>
          </a:p>
          <a:p>
            <a:pPr lvl="0"/>
            <a:r>
              <a:t>Requires effort to understand how the algorithm works</a:t>
            </a:r>
          </a:p>
          <a:p>
            <a:pPr lvl="1"/>
            <a:r>
              <a:t>What to do when things go wrong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MCMC sampling uses a </a:t>
                </a:r>
                <a:r>
                  <a:rPr b="1" dirty="0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is the </a:t>
                </a:r>
                <a:r>
                  <a:rPr b="1" dirty="0"/>
                  <a:t>state vector</a:t>
                </a:r>
                <a:r>
                  <a:rPr dirty="0"/>
                  <a:t> of </a:t>
                </a:r>
                <a:r>
                  <a:rPr b="1" dirty="0"/>
                  <a:t>state probabilities</a:t>
                </a:r>
                <a:r>
                  <a:rPr dirty="0"/>
                  <a:t> 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possible</a:t>
                </a:r>
                <a:r>
                  <a:rPr lang="en-US" dirty="0"/>
                  <a:t> discrete</a:t>
                </a:r>
                <a:r>
                  <a:rPr dirty="0"/>
                  <a:t> states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A Markov process is a </a:t>
                </a:r>
                <a:r>
                  <a:rPr b="1" dirty="0"/>
                  <a:t>stochastic process</a:t>
                </a:r>
                <a:r>
                  <a:rPr dirty="0"/>
                  <a:t> that transitions from current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to some next state probabilities,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dirty="0"/>
                  <a:t>, with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endParaRPr dirty="0"/>
              </a:p>
              <a:p>
                <a:pPr lvl="1"/>
                <a:r>
                  <a:rPr b="1" dirty="0"/>
                  <a:t>No dependency on past states</a:t>
                </a:r>
              </a:p>
              <a:p>
                <a:pPr lvl="0"/>
                <a:r>
                  <a:rPr dirty="0"/>
                  <a:t>Key properties of a Markov process:</a:t>
                </a:r>
              </a:p>
              <a:p>
                <a:pPr lvl="1"/>
                <a:r>
                  <a:rPr dirty="0"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, of dim N X N for N possible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𝛱</m:t>
                    </m:r>
                  </m:oMath>
                </a14:m>
                <a:r>
                  <a:rPr dirty="0"/>
                  <a:t> </a:t>
                </a:r>
                <a:r>
                  <a:rPr lang="en-US" dirty="0"/>
                  <a:t>is constant and does not depend on </a:t>
                </a:r>
                <a:r>
                  <a:rPr dirty="0"/>
                  <a:t>current state</a:t>
                </a:r>
              </a:p>
              <a:p>
                <a:pPr lvl="1"/>
                <a:r>
                  <a:rPr dirty="0"/>
                  <a:t>Transition can be to current state.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5140</Words>
  <Application>Microsoft Office PowerPoint</Application>
  <PresentationFormat>On-screen Show (16:9)</PresentationFormat>
  <Paragraphs>546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Courier</vt:lpstr>
      <vt:lpstr>Office Theme</vt:lpstr>
      <vt:lpstr>Bayes MCMC Models</vt:lpstr>
      <vt:lpstr>Bayes MCMC Models </vt:lpstr>
      <vt:lpstr>Review</vt:lpstr>
      <vt:lpstr>Review</vt:lpstr>
      <vt:lpstr>Introduction</vt:lpstr>
      <vt:lpstr>Grid Sampling Cannot Scale!</vt:lpstr>
      <vt:lpstr>Scaling Bayesian models</vt:lpstr>
      <vt:lpstr>Introduction to Markov Chain Monte Carlo</vt:lpstr>
      <vt:lpstr>What is a Markov process?</vt:lpstr>
      <vt:lpstr>What is a Markov process?</vt:lpstr>
      <vt:lpstr>What is a Markov process?</vt:lpstr>
      <vt:lpstr>Example of a Markov Process</vt:lpstr>
      <vt:lpstr>Example of a Markov Process</vt:lpstr>
      <vt:lpstr>From Markov process to Markov chain</vt:lpstr>
      <vt:lpstr>From Markov process to Markov chain</vt:lpstr>
      <vt:lpstr>From Markov process to Markov chain</vt:lpstr>
      <vt:lpstr>MCMC and the Metropolis-Hastings Algorithm</vt:lpstr>
      <vt:lpstr>MCMC and the Metropolis-Hastings Algorithm</vt:lpstr>
      <vt:lpstr>MCMC and the Metropolis-Hastings Algorithm</vt:lpstr>
      <vt:lpstr>MCMC and the Metropolis-Hastings Algorithm</vt:lpstr>
      <vt:lpstr>M-H algorithm example</vt:lpstr>
      <vt:lpstr>M-H algorithm example</vt:lpstr>
      <vt:lpstr>M-H algorithm example</vt:lpstr>
      <vt:lpstr>M-H algorithm example</vt:lpstr>
      <vt:lpstr>M-H algorithm example</vt:lpstr>
      <vt:lpstr>Convergence and sampling efficiency of MCMC</vt:lpstr>
      <vt:lpstr>Evaluation of MCMC sampling</vt:lpstr>
      <vt:lpstr>Evaluation of MCMC sampling</vt:lpstr>
      <vt:lpstr>PowerPoint Presentation</vt:lpstr>
      <vt:lpstr>Evaluation of MCMC sampling</vt:lpstr>
      <vt:lpstr>Other MCMC Sampling Algorithms</vt:lpstr>
      <vt:lpstr>Gibbs sampling</vt:lpstr>
      <vt:lpstr>Gibbs sampling</vt:lpstr>
      <vt:lpstr>Hamiltonian MCMC</vt:lpstr>
      <vt:lpstr>Hamiltonian MCMC</vt:lpstr>
      <vt:lpstr>Hamiltonian MCMC</vt:lpstr>
      <vt:lpstr>Hamiltonian MCMC</vt:lpstr>
      <vt:lpstr>Hamiltonian MCMC</vt:lpstr>
      <vt:lpstr>No U-Turn Sampler</vt:lpstr>
      <vt:lpstr>Hamiltonian MCMC</vt:lpstr>
      <vt:lpstr>Key Steps for MCMC Bayes Modeling</vt:lpstr>
      <vt:lpstr>Constructing an MCMC Model with PyMC</vt:lpstr>
      <vt:lpstr>Constructing an MCMC Model with PyMC</vt:lpstr>
      <vt:lpstr>Constructing an MCMC Model with PyMC</vt:lpstr>
      <vt:lpstr>Constructing an MCMC Model with PyMC</vt:lpstr>
      <vt:lpstr>Prior Predictive Checks</vt:lpstr>
      <vt:lpstr>Prior Predictive Checks</vt:lpstr>
      <vt:lpstr>Sampling and Inference with Model</vt:lpstr>
      <vt:lpstr>Sampling and Inference with Model</vt:lpstr>
      <vt:lpstr>PowerPoint Presentation</vt:lpstr>
      <vt:lpstr>Sampling and Inference with Model</vt:lpstr>
      <vt:lpstr>Sampling and Inference with Model</vt:lpstr>
      <vt:lpstr>Sampling and Inference with Model</vt:lpstr>
      <vt:lpstr>Sampling and Inference with Model</vt:lpstr>
      <vt:lpstr>Sampling and Inference with Model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Posterior Predictive Checks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British Coal Mine Disasters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cp:lastModifiedBy>Stephen Elston</cp:lastModifiedBy>
  <cp:revision>3</cp:revision>
  <dcterms:created xsi:type="dcterms:W3CDTF">2024-08-17T14:42:55Z</dcterms:created>
  <dcterms:modified xsi:type="dcterms:W3CDTF">2024-11-09T22:39:46Z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